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2"/>
  </p:notesMasterIdLst>
  <p:sldIdLst>
    <p:sldId id="256" r:id="rId2"/>
    <p:sldId id="544" r:id="rId3"/>
    <p:sldId id="568" r:id="rId4"/>
    <p:sldId id="488" r:id="rId5"/>
    <p:sldId id="574" r:id="rId6"/>
    <p:sldId id="591" r:id="rId7"/>
    <p:sldId id="575" r:id="rId8"/>
    <p:sldId id="576" r:id="rId9"/>
    <p:sldId id="577" r:id="rId10"/>
    <p:sldId id="578" r:id="rId11"/>
    <p:sldId id="579" r:id="rId12"/>
    <p:sldId id="580" r:id="rId13"/>
    <p:sldId id="586" r:id="rId14"/>
    <p:sldId id="583" r:id="rId15"/>
    <p:sldId id="584" r:id="rId16"/>
    <p:sldId id="585" r:id="rId17"/>
    <p:sldId id="587" r:id="rId18"/>
    <p:sldId id="588" r:id="rId19"/>
    <p:sldId id="589" r:id="rId20"/>
    <p:sldId id="545" r:id="rId21"/>
  </p:sldIdLst>
  <p:sldSz cx="9144000" cy="6858000" type="screen4x3"/>
  <p:notesSz cx="6858000" cy="9144000"/>
  <p:embeddedFontLst>
    <p:embeddedFont>
      <p:font typeface="楷体" panose="02010609060101010101" pitchFamily="49" charset="-122"/>
      <p:regular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rimson Text" panose="02000503000000000000" pitchFamily="2" charset="0"/>
      <p:regular r:id="rId37"/>
      <p:bold r:id="rId38"/>
      <p:italic r:id="rId39"/>
      <p:boldItalic r:id="rId40"/>
    </p:embeddedFont>
    <p:embeddedFont>
      <p:font typeface="Rockwell" panose="02060603020205020403" pitchFamily="18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lhHzUSEv7U34I342FMV1g==" hashData="Q76Zh+DwCI/HYjQLDQkQnOT5kc83Ld2QPuKYSLFkdNH1r9il1FndO4o4uTc7EZuBfRAHpTGjAfzAPIbccPq6R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4FF"/>
    <a:srgbClr val="CCE8FF"/>
    <a:srgbClr val="B3CFE8"/>
    <a:srgbClr val="FFFF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529" autoAdjust="0"/>
  </p:normalViewPr>
  <p:slideViewPr>
    <p:cSldViewPr>
      <p:cViewPr varScale="1">
        <p:scale>
          <a:sx n="91" d="100"/>
          <a:sy n="91" d="100"/>
        </p:scale>
        <p:origin x="13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1CBAD-09B6-4DC0-A58F-70763363664E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28639-32CB-4EC8-9524-E1D5DB880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14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713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00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35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265760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64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322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910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0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745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166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0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65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266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330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01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0465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3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F8FD-AF3B-46D7-9BC9-7ACE3BE03B95}" type="datetime1">
              <a:rPr lang="en-US" altLang="zh-CN" smtClean="0"/>
              <a:pPr/>
              <a:t>11/04/2021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31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fade/>
  </p:transition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751BB2-D5AD-4E36-B666-462012EDF9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619" y="717044"/>
            <a:ext cx="5398761" cy="54239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770C821-3BFF-4740-9EE1-B448E147BABA}"/>
              </a:ext>
            </a:extLst>
          </p:cNvPr>
          <p:cNvSpPr txBox="1">
            <a:spLocks/>
          </p:cNvSpPr>
          <p:nvPr/>
        </p:nvSpPr>
        <p:spPr>
          <a:xfrm>
            <a:off x="-72006" y="1186087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BCF54-0CF6-411D-B500-4CEB6C55635B}"/>
              </a:ext>
            </a:extLst>
          </p:cNvPr>
          <p:cNvSpPr/>
          <p:nvPr/>
        </p:nvSpPr>
        <p:spPr>
          <a:xfrm>
            <a:off x="2362200" y="4960203"/>
            <a:ext cx="61108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</a:p>
          <a:p>
            <a:pPr algn="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赵熠远 徐小权 卢  胤 刘宇轩</a:t>
            </a:r>
            <a:endParaRPr lang="en-US" altLang="zh-CN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FF982-F037-4E84-951D-194348618B0F}"/>
              </a:ext>
            </a:extLst>
          </p:cNvPr>
          <p:cNvSpPr/>
          <p:nvPr/>
        </p:nvSpPr>
        <p:spPr>
          <a:xfrm>
            <a:off x="3276600" y="5569803"/>
            <a:ext cx="51964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</a:p>
          <a:p>
            <a:pPr algn="r"/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Thur.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04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/ 2021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BCF56CF-37D7-4902-8F3F-FE2EAF6DF2E8}"/>
              </a:ext>
            </a:extLst>
          </p:cNvPr>
          <p:cNvSpPr txBox="1">
            <a:spLocks/>
          </p:cNvSpPr>
          <p:nvPr/>
        </p:nvSpPr>
        <p:spPr>
          <a:xfrm>
            <a:off x="-76200" y="762000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C510C90-CAA2-425E-85F0-07DAB0C98FD8}"/>
              </a:ext>
            </a:extLst>
          </p:cNvPr>
          <p:cNvSpPr txBox="1">
            <a:spLocks/>
          </p:cNvSpPr>
          <p:nvPr/>
        </p:nvSpPr>
        <p:spPr>
          <a:xfrm>
            <a:off x="464442" y="963655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243453-E24D-4FC0-80C1-E45015774223}"/>
              </a:ext>
            </a:extLst>
          </p:cNvPr>
          <p:cNvSpPr txBox="1">
            <a:spLocks/>
          </p:cNvSpPr>
          <p:nvPr/>
        </p:nvSpPr>
        <p:spPr>
          <a:xfrm>
            <a:off x="518216" y="3478255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703B1F7-75F5-4DBE-9EFD-36CD567D686C}"/>
              </a:ext>
            </a:extLst>
          </p:cNvPr>
          <p:cNvSpPr txBox="1">
            <a:spLocks/>
          </p:cNvSpPr>
          <p:nvPr/>
        </p:nvSpPr>
        <p:spPr>
          <a:xfrm>
            <a:off x="523110" y="3054168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9E934D-F0CE-48BC-AD65-A27996BE82EE}"/>
              </a:ext>
            </a:extLst>
          </p:cNvPr>
          <p:cNvSpPr/>
          <p:nvPr/>
        </p:nvSpPr>
        <p:spPr>
          <a:xfrm>
            <a:off x="3168750" y="5102477"/>
            <a:ext cx="519647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CN" sz="1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MEMB</a:t>
            </a:r>
            <a:r>
              <a:rPr lang="en-US" altLang="zh-CN" sz="16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ERS</a:t>
            </a:r>
            <a:endParaRPr lang="en-US" altLang="zh-CN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B047FF1-4174-4A66-98CC-259C871C9163}"/>
              </a:ext>
            </a:extLst>
          </p:cNvPr>
          <p:cNvSpPr txBox="1">
            <a:spLocks/>
          </p:cNvSpPr>
          <p:nvPr/>
        </p:nvSpPr>
        <p:spPr>
          <a:xfrm>
            <a:off x="80394" y="1186087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8070189-16B2-4BA2-A92F-414407B0C482}"/>
              </a:ext>
            </a:extLst>
          </p:cNvPr>
          <p:cNvSpPr txBox="1">
            <a:spLocks/>
          </p:cNvSpPr>
          <p:nvPr/>
        </p:nvSpPr>
        <p:spPr>
          <a:xfrm>
            <a:off x="0" y="2487655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AD1D705-3617-4454-890D-A9D2C5274894}"/>
              </a:ext>
            </a:extLst>
          </p:cNvPr>
          <p:cNvSpPr txBox="1">
            <a:spLocks/>
          </p:cNvSpPr>
          <p:nvPr/>
        </p:nvSpPr>
        <p:spPr>
          <a:xfrm>
            <a:off x="76200" y="762000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97D72930-A87A-4BAF-9E1F-855C79EC7A6F}"/>
              </a:ext>
            </a:extLst>
          </p:cNvPr>
          <p:cNvSpPr txBox="1">
            <a:spLocks/>
          </p:cNvSpPr>
          <p:nvPr/>
        </p:nvSpPr>
        <p:spPr>
          <a:xfrm>
            <a:off x="616842" y="963655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1879C8C-0874-4766-A954-FA95DFAAA29E}"/>
              </a:ext>
            </a:extLst>
          </p:cNvPr>
          <p:cNvSpPr txBox="1">
            <a:spLocks/>
          </p:cNvSpPr>
          <p:nvPr/>
        </p:nvSpPr>
        <p:spPr>
          <a:xfrm>
            <a:off x="670616" y="3478255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7665600-CA05-44BE-A5D1-38D401A5EE9E}"/>
              </a:ext>
            </a:extLst>
          </p:cNvPr>
          <p:cNvSpPr txBox="1">
            <a:spLocks/>
          </p:cNvSpPr>
          <p:nvPr/>
        </p:nvSpPr>
        <p:spPr>
          <a:xfrm>
            <a:off x="675510" y="3054168"/>
            <a:ext cx="7851648" cy="9413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JSON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文档型数据库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C3CCA82E-36F8-49B7-B0A8-BDA8662DEE15}"/>
              </a:ext>
            </a:extLst>
          </p:cNvPr>
          <p:cNvSpPr txBox="1">
            <a:spLocks/>
          </p:cNvSpPr>
          <p:nvPr/>
        </p:nvSpPr>
        <p:spPr>
          <a:xfrm>
            <a:off x="0" y="1524000"/>
            <a:ext cx="7851648" cy="15316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18288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InvoDB</a:t>
            </a:r>
            <a:endParaRPr lang="zh-CN" altLang="en-US" sz="6000" b="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BB1B51-8841-4CCF-9384-F296E8588162}"/>
              </a:ext>
            </a:extLst>
          </p:cNvPr>
          <p:cNvSpPr/>
          <p:nvPr/>
        </p:nvSpPr>
        <p:spPr>
          <a:xfrm>
            <a:off x="3281498" y="4038600"/>
            <a:ext cx="519647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CN" sz="28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</a:p>
          <a:p>
            <a:pPr algn="r"/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钱宇航 </a:t>
            </a:r>
            <a:endParaRPr lang="en-US" altLang="zh-CN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972991-10C1-4700-A894-BFBDD84D22B8}"/>
              </a:ext>
            </a:extLst>
          </p:cNvPr>
          <p:cNvSpPr/>
          <p:nvPr/>
        </p:nvSpPr>
        <p:spPr>
          <a:xfrm>
            <a:off x="3140092" y="4264764"/>
            <a:ext cx="519647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CN" sz="16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SPEAKER</a:t>
            </a:r>
            <a:endParaRPr lang="en-US" altLang="zh-CN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10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B+ Tree Node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C4EC7F69-6F13-47F3-A26A-DFBCCBFC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59" y="1524000"/>
            <a:ext cx="5571739" cy="4989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00E35E-8F6B-4AA7-B531-E8BCB1054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732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6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11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B+ Tree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4CAC189C-4FFA-4A9B-94DC-DE18F56B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24000"/>
            <a:ext cx="3854926" cy="49983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645271-F6CE-4FE8-825F-A1A379267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28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1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12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Collection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5" name="图片 3">
            <a:extLst>
              <a:ext uri="{FF2B5EF4-FFF2-40B4-BE49-F238E27FC236}">
                <a16:creationId xmlns:a16="http://schemas.microsoft.com/office/drawing/2014/main" id="{E4F3481F-DDFC-4CF3-98A2-C3C2F216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7" y="1549167"/>
            <a:ext cx="5046980" cy="48183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5E7914-B300-4B24-BF60-3EB07D723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422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7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13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4E9B-D766-445F-A1FE-254E2DF9C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537E8A2-AB2A-45E9-990D-73BFF478EE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III – Project Demo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988069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14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88E57C-82ED-4008-A00D-21D3F5E966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https://github.com/YuhangQ/InvoDB</a:t>
            </a:r>
          </a:p>
          <a:p>
            <a:pPr algn="just"/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1677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行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基于高版本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C++17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开发，用到了一些新特性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没有使用系统调用，可以一行不改完美跨平台编译运行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仅使用了一个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JSON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解析库，其余代码均自行完成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麻雀虽小五脏俱全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65C5167-8D63-4DEE-8484-0C21889D0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代码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F4A2D86-B0D7-4E47-B538-4526F2E9874F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Demo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78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15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88E57C-82ED-4008-A00D-21D3F5E966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40</a:t>
            </a: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万条数据插入测试，数据库文件大小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2GB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完全不限制缓存的情况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lvl="1" algn="just"/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内存占用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1GB </a:t>
            </a:r>
            <a:endParaRPr lang="en-US" altLang="zh-CN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lvl="1" algn="just"/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速度约 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5000</a:t>
            </a:r>
            <a:r>
              <a:rPr lang="en-US" altLang="zh-CN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条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/s</a:t>
            </a:r>
            <a:endParaRPr lang="en-US" altLang="zh-CN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lvl="1" algn="just"/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文件写入 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70MB/s </a:t>
            </a:r>
            <a:endParaRPr lang="zh-CN" altLang="en-US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使用 </a:t>
            </a:r>
            <a:r>
              <a:rPr lang="en-US" altLang="zh-CN" sz="2400" dirty="0" err="1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LRU_Cache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进行相对有限的缓存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lvl="1" algn="just"/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内存占用 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100M </a:t>
            </a:r>
            <a:endParaRPr lang="en-US" altLang="zh-CN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lvl="1" algn="just"/>
            <a:r>
              <a:rPr lang="zh-CN" altLang="en-US" sz="22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写入速度 </a:t>
            </a:r>
            <a:r>
              <a:rPr lang="en-US" altLang="zh-CN" sz="22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10MB/s </a:t>
            </a:r>
            <a:endParaRPr lang="zh-CN" altLang="en-US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65C5167-8D63-4DEE-8484-0C21889D0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实例测试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2EF3E61-3A0C-46F9-9A6C-E159CD2D820F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Demo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79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16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65C5167-8D63-4DEE-8484-0C21889D0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数据检索测试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9F4339-A942-43B1-B342-CD67A2157FEB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Demo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E8CE2F28-A1FA-4DCD-A271-177E3B62CB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2109470"/>
            <a:ext cx="8345805" cy="289814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3B1125A9-55EE-4CA8-83DA-A349E03A7C5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40</a:t>
            </a: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万条数据</a:t>
            </a:r>
            <a:endParaRPr lang="zh-CN" altLang="en-US" sz="22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875397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17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4E9B-D766-445F-A1FE-254E2DF9C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537E8A2-AB2A-45E9-990D-73BFF478EE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IV – Following Work 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2821281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18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88E57C-82ED-4008-A00D-21D3F5E966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修改底层文件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API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文件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IO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使用读写缓存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数据查询解析器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包装为可供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Python, NodeJS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等直接调用的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API</a:t>
            </a:r>
            <a:endParaRPr lang="zh-CN" altLang="en-US" sz="24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65C5167-8D63-4DEE-8484-0C21889D0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接下来的工作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F4A2D86-B0D7-4E47-B538-4526F2E9874F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IV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Following Work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51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19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88E57C-82ED-4008-A00D-21D3F5E966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数据库已经拥有实用价值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开源，并打包该程序上传至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pip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和 </a:t>
            </a:r>
            <a:r>
              <a:rPr lang="en-US" altLang="zh-CN" sz="2400" dirty="0" err="1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npm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包管理器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使用该数据库编写一个网页博客等小应用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65C5167-8D63-4DEE-8484-0C21889D02E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应用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F4A2D86-B0D7-4E47-B538-4526F2E9874F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IV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Following Work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10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2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242702-0F5A-48D6-9EF2-5FF301F858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619" y="717044"/>
            <a:ext cx="5398761" cy="54239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726406E-1DEE-4BDD-92A6-7AB3A3D0A55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Introduction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640617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0.41667 -0.38889 " pathEditMode="fixed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-19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242702-0F5A-48D6-9EF2-5FF301F85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5205"/>
            <a:ext cx="1349690" cy="135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8E68E-1BBB-49CD-AE68-7FFAEF87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619" y="717044"/>
            <a:ext cx="5398761" cy="54239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ECF6C12-77C3-4CCF-8E6B-142048B292A4}"/>
              </a:ext>
            </a:extLst>
          </p:cNvPr>
          <p:cNvSpPr txBox="1">
            <a:spLocks noChangeArrowheads="1"/>
          </p:cNvSpPr>
          <p:nvPr/>
        </p:nvSpPr>
        <p:spPr>
          <a:xfrm>
            <a:off x="1264789" y="2878123"/>
            <a:ext cx="6614422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rimson Text" panose="02000503000000000000" pitchFamily="2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fgetc</a:t>
            </a:r>
            <a:r>
              <a:rPr lang="en-US" altLang="zh-CN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rimson Text" panose="02000503000000000000" pitchFamily="2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4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rimson Text" panose="02000503000000000000" pitchFamily="2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fp</a:t>
            </a:r>
            <a:r>
              <a:rPr lang="en-US" altLang="zh-CN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rimson Text" panose="02000503000000000000" pitchFamily="2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) == EOF</a:t>
            </a:r>
            <a:endParaRPr lang="en-US" altLang="zh-CN" sz="4000" b="1" dirty="0">
              <a:solidFill>
                <a:schemeClr val="accent6">
                  <a:lumMod val="60000"/>
                  <a:lumOff val="40000"/>
                </a:schemeClr>
              </a:solidFill>
              <a:latin typeface="Crimson Text" panose="02000503000000000000" pitchFamily="2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212008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719 0.38889 L -0.00052 -0.00023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-19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3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4E9B-D766-445F-A1FE-254E2DF9C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537E8A2-AB2A-45E9-990D-73BFF478EE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I – Progress Report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96587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4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88E57C-82ED-4008-A00D-21D3F5E966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946"/>
            <a:ext cx="8229600" cy="5192453"/>
          </a:xfrm>
        </p:spPr>
        <p:txBody>
          <a:bodyPr>
            <a:norm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支持创建并命名多个独立的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JSON</a:t>
            </a: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集合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每个集合可以插入任何形状的 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JSON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文档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对于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 JSON 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文档所有可以索引的键值都会自动索引</a:t>
            </a: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可以实现相同字段不同类型的索引</a:t>
            </a:r>
            <a:endParaRPr lang="en-US" altLang="zh-CN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ea typeface="仿宋" panose="02010609060101010101" pitchFamily="49" charset="-122"/>
                <a:cs typeface="Times New Roman" panose="02020603050405020304" pitchFamily="18" charset="0"/>
                <a:sym typeface="Symbol"/>
              </a:rPr>
              <a:t>字符串，数组，数字，子对象都可以索引</a:t>
            </a:r>
          </a:p>
          <a:p>
            <a:pPr algn="just"/>
            <a:endParaRPr lang="zh-CN" altLang="en-US" sz="2400" b="1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ea typeface="仿宋" panose="02010609060101010101" pitchFamily="49" charset="-122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418A54-0A20-4AFE-A8E0-80915A4AEBE2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Progress Report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49E435C9-3879-415D-A922-61ABA099472B}"/>
              </a:ext>
            </a:extLst>
          </p:cNvPr>
          <p:cNvSpPr txBox="1"/>
          <p:nvPr/>
        </p:nvSpPr>
        <p:spPr>
          <a:xfrm>
            <a:off x="483027" y="4338697"/>
            <a:ext cx="6984573" cy="2062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{"string": "this is a string!",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"double": 3.1415,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"int": 25565,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"bool": true,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"child": {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"id": 3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kumimoji="1" lang="en-US" altLang="zh-CN" sz="16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"array": ["1", "2", "3"]}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5B544BF-CA5B-4E4F-ADB7-5DBF8CA938A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89486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目前进度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875611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5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4E9B-D766-445F-A1FE-254E2DF9C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537E8A2-AB2A-45E9-990D-73BFF478EE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II – Project Structure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547760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6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 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418A54-0A20-4AFE-A8E0-80915A4AEBE2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5B544BF-CA5B-4E4F-ADB7-5DBF8CA938A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89486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项目架构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69981-0874-45A4-8411-F06EDE41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9" y="1440608"/>
            <a:ext cx="7047587" cy="49808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ADB5D29-D2EB-4B82-A4BB-E6D6290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01" y="1440608"/>
            <a:ext cx="7047587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64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accel="25000" decel="25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2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1.85185E-6 L 0.47205 -0.1953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7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Cache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F6479A52-6659-42D1-9BFB-D5C2801C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24000"/>
            <a:ext cx="4158930" cy="2011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3B4C0-D842-4E29-A3E4-1EBE71387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29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21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8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PageManager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4">
            <a:extLst>
              <a:ext uri="{FF2B5EF4-FFF2-40B4-BE49-F238E27FC236}">
                <a16:creationId xmlns:a16="http://schemas.microsoft.com/office/drawing/2014/main" id="{73A6A465-EFDB-4F18-9BC8-375B8A5CC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24000"/>
            <a:ext cx="4498788" cy="3488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EB0EEE-927E-4AF6-8B9C-7DAC02F3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828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5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7C7689-EDA0-482B-B7AB-34129E39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809" y="964530"/>
            <a:ext cx="565159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1200" smtClean="0">
                <a:solidFill>
                  <a:schemeClr val="tx1">
                    <a:lumMod val="95000"/>
                  </a:schemeClr>
                </a:solidFill>
                <a:latin typeface="Crimson Text" panose="02000503000000000000" pitchFamily="2" charset="0"/>
                <a:cs typeface="Arial" panose="020B0604020202020204" pitchFamily="34" charset="0"/>
              </a:rPr>
              <a:pPr algn="ctr"/>
              <a:t>9</a:t>
            </a:fld>
            <a:endParaRPr lang="en-US" sz="1200" dirty="0">
              <a:solidFill>
                <a:schemeClr val="tx1">
                  <a:lumMod val="95000"/>
                </a:schemeClr>
              </a:solidFill>
              <a:latin typeface="Crimson Tex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7BC4EBB-5453-47A4-93EC-88081367D3CA}"/>
              </a:ext>
            </a:extLst>
          </p:cNvPr>
          <p:cNvSpPr txBox="1">
            <a:spLocks noChangeArrowheads="1"/>
          </p:cNvSpPr>
          <p:nvPr/>
        </p:nvSpPr>
        <p:spPr>
          <a:xfrm>
            <a:off x="7590288" y="1436946"/>
            <a:ext cx="1600200" cy="73673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1600" dirty="0">
              <a:solidFill>
                <a:srgbClr val="CCE8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8CA86-9143-4518-B05A-59630162D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89" y="83622"/>
            <a:ext cx="1349502" cy="1355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FE30B67-A454-4AF6-A28E-A4A9152C7FF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93148"/>
            <a:ext cx="7133088" cy="73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/>
              </a:rPr>
              <a:t>StoragePage</a:t>
            </a:r>
            <a:endParaRPr lang="en-US" altLang="zh-CN" sz="3600" b="1" dirty="0">
              <a:solidFill>
                <a:schemeClr val="accent6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498F11E-C04B-4105-9F19-8E5DD61E3C61}"/>
              </a:ext>
            </a:extLst>
          </p:cNvPr>
          <p:cNvSpPr txBox="1">
            <a:spLocks noChangeArrowheads="1"/>
          </p:cNvSpPr>
          <p:nvPr/>
        </p:nvSpPr>
        <p:spPr>
          <a:xfrm>
            <a:off x="7623340" y="1439411"/>
            <a:ext cx="1512000" cy="756000"/>
          </a:xfrm>
          <a:prstGeom prst="rect">
            <a:avLst/>
          </a:prstGeom>
        </p:spPr>
        <p:txBody>
          <a:bodyPr vert="horz" lIns="0" rIns="0" bIns="0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II</a:t>
            </a:r>
          </a:p>
          <a:p>
            <a:pPr algn="ctr"/>
            <a:r>
              <a:rPr lang="en-US" altLang="zh-CN" sz="14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Project Structure</a:t>
            </a:r>
          </a:p>
          <a:p>
            <a:pPr algn="ctr"/>
            <a:endParaRPr lang="en-US" altLang="zh-CN" sz="14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6967D97C-8FDB-4A23-A918-6C0663E3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24000"/>
            <a:ext cx="4498788" cy="4664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988685-B359-44BF-9B4A-25722E1E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22" y="2086082"/>
            <a:ext cx="1409517" cy="9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34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80,&quot;width&quot;:11750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299</TotalTime>
  <Words>569</Words>
  <Application>Microsoft Office PowerPoint</Application>
  <PresentationFormat>On-screen Show (4:3)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Cambria Math</vt:lpstr>
      <vt:lpstr>Calibri</vt:lpstr>
      <vt:lpstr>楷体</vt:lpstr>
      <vt:lpstr>Rockwell</vt:lpstr>
      <vt:lpstr>Bookman Old Style</vt:lpstr>
      <vt:lpstr>Crimson Text</vt:lpstr>
      <vt:lpstr>Arial</vt:lpstr>
      <vt:lpstr>Consolas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Vector FUKAMI</dc:creator>
  <cp:lastModifiedBy>Vector FRANK</cp:lastModifiedBy>
  <cp:revision>772</cp:revision>
  <dcterms:created xsi:type="dcterms:W3CDTF">2006-08-16T00:00:00Z</dcterms:created>
  <dcterms:modified xsi:type="dcterms:W3CDTF">2021-11-04T07:17:34Z</dcterms:modified>
</cp:coreProperties>
</file>